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9" r:id="rId3"/>
    <p:sldId id="320" r:id="rId4"/>
    <p:sldId id="322" r:id="rId5"/>
    <p:sldId id="304" r:id="rId6"/>
    <p:sldId id="323" r:id="rId7"/>
    <p:sldId id="325" r:id="rId8"/>
    <p:sldId id="326" r:id="rId9"/>
    <p:sldId id="327" r:id="rId10"/>
    <p:sldId id="330" r:id="rId11"/>
    <p:sldId id="328" r:id="rId12"/>
    <p:sldId id="331" r:id="rId13"/>
    <p:sldId id="32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4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2019-11-06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87" y="1122363"/>
            <a:ext cx="11895827" cy="2479674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atomique, les isotopes et la désintégration radioactive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7951"/>
            <a:ext cx="11999167" cy="1268963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subir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d’obtenir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4280" r="5046" b="7016"/>
          <a:stretch/>
        </p:blipFill>
        <p:spPr bwMode="auto">
          <a:xfrm>
            <a:off x="2686007" y="1363039"/>
            <a:ext cx="6819987" cy="5494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5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penetration relative entre 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beta, et 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</a:t>
            </a:r>
          </a:p>
        </p:txBody>
      </p:sp>
      <p:pic>
        <p:nvPicPr>
          <p:cNvPr id="1028" name="Picture 4" descr="http://universe-review.ca/I14-10-ppow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4"/>
          <a:stretch/>
        </p:blipFill>
        <p:spPr bwMode="auto">
          <a:xfrm>
            <a:off x="2584230" y="1747102"/>
            <a:ext cx="7023540" cy="336379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90661" y="4786604"/>
            <a:ext cx="3732245" cy="2519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33053" y="4726178"/>
            <a:ext cx="144629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L’aluminium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4145" y="4720205"/>
            <a:ext cx="112402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plomb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8189" y="4720206"/>
            <a:ext cx="11095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papier</a:t>
            </a:r>
          </a:p>
        </p:txBody>
      </p:sp>
    </p:spTree>
    <p:extLst>
      <p:ext uri="{BB962C8B-B14F-4D97-AF65-F5344CB8AC3E}">
        <p14:creationId xmlns:p14="http://schemas.microsoft.com/office/powerpoint/2010/main" val="766049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169"/>
            <a:ext cx="10515600" cy="83769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7984" y="2383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3292" y="861799"/>
                <a:ext cx="12068707" cy="2010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 produit de désintégration doit-on utiliser pour compléter l’équation nucléaire ci-dessus?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 i="1">
                            <a:latin typeface="Cambria Math"/>
                          </a:rPr>
                          <m:t>83</m:t>
                        </m:r>
                      </m:sub>
                      <m:sup>
                        <m:r>
                          <a:rPr lang="en-US" sz="3100" i="1">
                            <a:latin typeface="Cambria Math"/>
                          </a:rPr>
                          <m:t>214</m:t>
                        </m:r>
                      </m:sup>
                      <m:e>
                        <m:r>
                          <a:rPr lang="en-US" sz="3100" i="1">
                            <a:latin typeface="Cambria Math"/>
                          </a:rPr>
                          <m:t>𝐵𝑖</m:t>
                        </m:r>
                        <m:r>
                          <a:rPr lang="en-US" sz="3100" i="1">
                            <a:latin typeface="Cambria Math"/>
                          </a:rPr>
                          <m:t> → </m:t>
                        </m:r>
                        <m:sPre>
                          <m:sPre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en-US" sz="3100" i="1">
                                <a:latin typeface="Cambria Math"/>
                              </a:rPr>
                              <m:t>84</m:t>
                            </m:r>
                          </m:sub>
                          <m:sup>
                            <m:r>
                              <a:rPr lang="en-US" sz="3100" i="1">
                                <a:latin typeface="Cambria Math"/>
                              </a:rPr>
                              <m:t>214</m:t>
                            </m:r>
                          </m:sup>
                          <m:e>
                            <m:r>
                              <a:rPr lang="en-US" sz="3100" i="1">
                                <a:latin typeface="Cambria Math"/>
                              </a:rPr>
                              <m:t>𝑃𝑜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+ 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31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92" y="861799"/>
                <a:ext cx="12068707" cy="2010230"/>
              </a:xfrm>
              <a:prstGeom prst="rect">
                <a:avLst/>
              </a:prstGeom>
              <a:blipFill rotWithShape="0">
                <a:blip r:embed="rId2"/>
                <a:stretch>
                  <a:fillRect l="-1212" t="-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256647"/>
                  </p:ext>
                </p:extLst>
              </p:nvPr>
            </p:nvGraphicFramePr>
            <p:xfrm>
              <a:off x="278067" y="2568396"/>
              <a:ext cx="3624648" cy="1986177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4784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461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277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14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3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70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III</a:t>
                          </a:r>
                          <a:endParaRPr lang="en-US" sz="3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a:rPr lang="en-US" sz="31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0256647"/>
                  </p:ext>
                </p:extLst>
              </p:nvPr>
            </p:nvGraphicFramePr>
            <p:xfrm>
              <a:off x="278067" y="2568396"/>
              <a:ext cx="3624648" cy="1986177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478475"/>
                    <a:gridCol w="2146173"/>
                  </a:tblGrid>
                  <a:tr h="72776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9122" t="-1667" r="-567" b="-194167"/>
                          </a:stretch>
                        </a:blipFill>
                      </a:tcPr>
                    </a:tc>
                  </a:tr>
                  <a:tr h="63140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</a:t>
                          </a:r>
                          <a:endParaRPr lang="en-US" sz="31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9122" t="-117308" r="-567" b="-124038"/>
                          </a:stretch>
                        </a:blipFill>
                      </a:tcPr>
                    </a:tc>
                  </a:tr>
                  <a:tr h="6270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1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III</a:t>
                          </a:r>
                          <a:endParaRPr lang="en-US" sz="31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69122" t="-219417" r="-567" b="-252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8827145" y="2383730"/>
            <a:ext cx="314541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et II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II et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459659"/>
                <a:ext cx="12191999" cy="248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err="1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masse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reste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même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charge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nucleaire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augmente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1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u.m.a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ceci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doit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désintégration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etre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écrite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soit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310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1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1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</m:oMath>
                </a14:m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59659"/>
                <a:ext cx="12191999" cy="2485937"/>
              </a:xfrm>
              <a:prstGeom prst="rect">
                <a:avLst/>
              </a:prstGeom>
              <a:blipFill rotWithShape="0">
                <a:blip r:embed="rId4"/>
                <a:stretch>
                  <a:fillRect l="-1200" t="-3440" r="-50" b="-7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66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366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Résumé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373447"/>
                  </p:ext>
                </p:extLst>
              </p:nvPr>
            </p:nvGraphicFramePr>
            <p:xfrm>
              <a:off x="0" y="1678892"/>
              <a:ext cx="12192000" cy="504928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5128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657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9146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834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2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solidFill>
                                <a:srgbClr val="000000"/>
                              </a:solidFill>
                            </a:rPr>
                            <a:t>Propriété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α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β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γ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9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symbole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80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8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CA" sz="2800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α</m:t>
                                  </m:r>
                                </m:e>
                              </m:sPre>
                            </m:oMath>
                          </a14:m>
                          <a:r>
                            <a:rPr lang="en-CA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ou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800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fr-CA" sz="28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𝐻𝑒</m:t>
                                  </m:r>
                                </m:e>
                              </m:sPre>
                            </m:oMath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fr-CA" sz="2400" i="1"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</m:sPre>
                              <m:r>
                                <a:rPr lang="fr-CA" sz="2400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ou</m:t>
                              </m:r>
                            </m:oMath>
                          </a14:m>
                          <a:r>
                            <a:rPr lang="en-CA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C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fr-CA" sz="2400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fr-CA" sz="24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  <m:e>
                                  <m:r>
                                    <a:rPr lang="en-CA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sPre>
                            </m:oMath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en-US" sz="2800" i="1">
                                        <a:latin typeface="Cambria Math"/>
                                      </a:rPr>
                                      <m:t>𝛾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Description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la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désintégration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L’émission</a:t>
                          </a:r>
                          <a:r>
                            <a:rPr lang="en-CA" sz="2500" dirty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d’une</a:t>
                          </a: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latin typeface="+mn-lt"/>
                              <a:cs typeface="+mn-cs"/>
                            </a:rPr>
                            <a:t>p</a:t>
                          </a:r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articule</a:t>
                          </a: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 alpha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Un</a:t>
                          </a:r>
                          <a:r>
                            <a:rPr lang="en-CA" sz="2500" baseline="0" dirty="0"/>
                            <a:t> neutron se </a:t>
                          </a:r>
                          <a:r>
                            <a:rPr lang="en-CA" sz="2500" baseline="0" dirty="0" err="1"/>
                            <a:t>transforme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en</a:t>
                          </a:r>
                          <a:r>
                            <a:rPr lang="en-CA" sz="2500" baseline="0" dirty="0"/>
                            <a:t> proton et </a:t>
                          </a:r>
                          <a:r>
                            <a:rPr lang="en-CA" sz="2500" baseline="0" dirty="0" err="1"/>
                            <a:t>une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p</a:t>
                          </a:r>
                          <a:r>
                            <a:rPr lang="en-CA" sz="2500" dirty="0" err="1"/>
                            <a:t>articule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béta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est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émise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L’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émission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des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d</a:t>
                          </a:r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escription de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l’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</a:rPr>
                            <a:t>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Un </a:t>
                          </a:r>
                          <a:r>
                            <a:rPr lang="en-CA" sz="2500" baseline="0" dirty="0" err="1">
                              <a:latin typeface="+mn-lt"/>
                              <a:cs typeface="+mn-cs"/>
                            </a:rPr>
                            <a:t>no</a:t>
                          </a:r>
                          <a:r>
                            <a:rPr lang="en-CA" sz="2500" dirty="0" err="1">
                              <a:latin typeface="+mn-lt"/>
                              <a:cs typeface="+mn-cs"/>
                            </a:rPr>
                            <a:t>yau</a:t>
                          </a:r>
                          <a:r>
                            <a:rPr lang="en-CA" sz="2500" baseline="0" dirty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>
                              <a:latin typeface="+mn-lt"/>
                              <a:cs typeface="+mn-cs"/>
                            </a:rPr>
                            <a:t>d’hélium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Un </a:t>
                          </a:r>
                          <a:r>
                            <a:rPr lang="en-CA" sz="2500" dirty="0" err="1"/>
                            <a:t>électron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c</a:t>
                          </a:r>
                          <a:r>
                            <a:rPr lang="en-CA" sz="2500" dirty="0">
                              <a:solidFill>
                                <a:srgbClr val="000000"/>
                              </a:solidFill>
                            </a:rPr>
                            <a:t>harge</a:t>
                          </a:r>
                          <a:r>
                            <a:rPr lang="en-CA" sz="2500" baseline="0" dirty="0">
                              <a:solidFill>
                                <a:srgbClr val="000000"/>
                              </a:solidFill>
                            </a:rPr>
                            <a:t> de </a:t>
                          </a:r>
                          <a:r>
                            <a:rPr lang="en-CA" sz="2500" baseline="0" dirty="0" err="1">
                              <a:solidFill>
                                <a:srgbClr val="000000"/>
                              </a:solidFill>
                            </a:rPr>
                            <a:t>l’émission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2+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1-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/>
                            <a:t>0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105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Capacité</a:t>
                          </a:r>
                          <a:r>
                            <a:rPr lang="en-CA" sz="2500" dirty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</a:t>
                          </a:r>
                          <a:r>
                            <a:rPr lang="en-CA" sz="2500" dirty="0" err="1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pénétration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Arrêté</a:t>
                          </a:r>
                          <a:r>
                            <a:rPr lang="en-CA" sz="25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 le papier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/>
                            <a:t>Arrêté</a:t>
                          </a:r>
                          <a:r>
                            <a:rPr lang="en-CA" sz="2500" baseline="0" dirty="0"/>
                            <a:t> par le papier </a:t>
                          </a:r>
                          <a:r>
                            <a:rPr lang="en-CA" sz="2500" baseline="0" dirty="0" err="1"/>
                            <a:t>en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métal</a:t>
                          </a:r>
                          <a:r>
                            <a:rPr lang="en-CA" sz="2500" baseline="0" dirty="0"/>
                            <a:t> </a:t>
                          </a:r>
                          <a:r>
                            <a:rPr lang="en-CA" sz="2500" baseline="0" dirty="0" err="1"/>
                            <a:t>ou</a:t>
                          </a:r>
                          <a:r>
                            <a:rPr lang="en-CA" sz="2500" baseline="0" dirty="0"/>
                            <a:t> par du </a:t>
                          </a:r>
                          <a:r>
                            <a:rPr lang="en-CA" sz="2500" baseline="0" dirty="0" err="1"/>
                            <a:t>béton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/>
                            <a:t>Arrêté</a:t>
                          </a:r>
                          <a:r>
                            <a:rPr lang="en-CA" sz="2500" baseline="0" dirty="0"/>
                            <a:t> par le </a:t>
                          </a:r>
                          <a:r>
                            <a:rPr lang="en-CA" sz="2500" baseline="0" dirty="0" err="1"/>
                            <a:t>plomb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373447"/>
                  </p:ext>
                </p:extLst>
              </p:nvPr>
            </p:nvGraphicFramePr>
            <p:xfrm>
              <a:off x="0" y="1678892"/>
              <a:ext cx="12192000" cy="504928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51289"/>
                    <a:gridCol w="2765778"/>
                    <a:gridCol w="3691466"/>
                    <a:gridCol w="3183467"/>
                  </a:tblGrid>
                  <a:tr h="472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solidFill>
                                <a:srgbClr val="000000"/>
                              </a:solidFill>
                            </a:rPr>
                            <a:t>Propriété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α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β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rayonnement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l-GR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γ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293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Le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symbole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2936" t="-97701" r="-250110" b="-767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44224" t="-97701" r="-86964" b="-7678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83525" t="-97701" r="-958" b="-767816"/>
                          </a:stretch>
                        </a:blipFill>
                      </a:tcPr>
                    </a:tc>
                  </a:tr>
                  <a:tr h="12348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Description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la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désintégration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L’émission</a:t>
                          </a:r>
                          <a:r>
                            <a:rPr lang="en-CA" sz="2500" dirty="0" smtClean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d’une</a:t>
                          </a: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latin typeface="+mn-lt"/>
                              <a:cs typeface="+mn-cs"/>
                            </a:rPr>
                            <a:t>p</a:t>
                          </a:r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articule</a:t>
                          </a: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 alpha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Un</a:t>
                          </a:r>
                          <a:r>
                            <a:rPr lang="en-CA" sz="2500" baseline="0" dirty="0" smtClean="0"/>
                            <a:t> neutron se </a:t>
                          </a:r>
                          <a:r>
                            <a:rPr lang="en-CA" sz="2500" baseline="0" dirty="0" err="1" smtClean="0"/>
                            <a:t>transforme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en</a:t>
                          </a:r>
                          <a:r>
                            <a:rPr lang="en-CA" sz="2500" baseline="0" dirty="0" smtClean="0"/>
                            <a:t> proton et </a:t>
                          </a:r>
                          <a:r>
                            <a:rPr lang="en-CA" sz="2500" baseline="0" dirty="0" err="1" smtClean="0"/>
                            <a:t>une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p</a:t>
                          </a:r>
                          <a:r>
                            <a:rPr lang="en-CA" sz="2500" dirty="0" err="1" smtClean="0"/>
                            <a:t>articule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béta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est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émise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L’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émission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des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d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escription 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de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l’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</a:rPr>
                            <a:t>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Un </a:t>
                          </a:r>
                          <a:r>
                            <a:rPr lang="en-CA" sz="2500" baseline="0" dirty="0" err="1" smtClean="0">
                              <a:latin typeface="+mn-lt"/>
                              <a:cs typeface="+mn-cs"/>
                            </a:rPr>
                            <a:t>no</a:t>
                          </a:r>
                          <a:r>
                            <a:rPr lang="en-CA" sz="2500" dirty="0" err="1" smtClean="0">
                              <a:latin typeface="+mn-lt"/>
                              <a:cs typeface="+mn-cs"/>
                            </a:rPr>
                            <a:t>yau</a:t>
                          </a:r>
                          <a:r>
                            <a:rPr lang="en-CA" sz="2500" baseline="0" dirty="0" smtClean="0">
                              <a:latin typeface="+mn-lt"/>
                              <a:cs typeface="+mn-cs"/>
                            </a:rPr>
                            <a:t> </a:t>
                          </a:r>
                          <a:r>
                            <a:rPr lang="en-CA" sz="2500" baseline="0" dirty="0" err="1" smtClean="0">
                              <a:latin typeface="+mn-lt"/>
                              <a:cs typeface="+mn-cs"/>
                            </a:rPr>
                            <a:t>d’hélium</a:t>
                          </a:r>
                          <a:endParaRPr lang="en-US" sz="1800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Un </a:t>
                          </a:r>
                          <a:r>
                            <a:rPr lang="en-CA" sz="2500" dirty="0" err="1" smtClean="0"/>
                            <a:t>électron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Des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rayons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d’haute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énergie</a:t>
                          </a:r>
                          <a:endParaRPr lang="en-CA" sz="25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853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La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c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</a:rPr>
                            <a:t>harge</a:t>
                          </a:r>
                          <a:r>
                            <a:rPr lang="en-CA" sz="2500" baseline="0" dirty="0" smtClean="0">
                              <a:solidFill>
                                <a:srgbClr val="000000"/>
                              </a:solidFill>
                            </a:rPr>
                            <a:t> de </a:t>
                          </a:r>
                          <a:r>
                            <a:rPr lang="en-CA" sz="2500" baseline="0" dirty="0" err="1" smtClean="0">
                              <a:solidFill>
                                <a:srgbClr val="000000"/>
                              </a:solidFill>
                            </a:rPr>
                            <a:t>l’émission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2+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1-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smtClean="0"/>
                            <a:t>0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11050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Capacité</a:t>
                          </a:r>
                          <a:r>
                            <a:rPr lang="en-CA" sz="2500" dirty="0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 de </a:t>
                          </a:r>
                          <a:r>
                            <a:rPr lang="en-CA" sz="2500" dirty="0" err="1" smtClean="0">
                              <a:solidFill>
                                <a:srgbClr val="000000"/>
                              </a:solidFill>
                              <a:latin typeface="+mn-lt"/>
                              <a:cs typeface="+mn-cs"/>
                            </a:rPr>
                            <a:t>pénétration</a:t>
                          </a:r>
                          <a:endParaRPr lang="en-CA" sz="25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Arrêté</a:t>
                          </a:r>
                          <a:r>
                            <a:rPr lang="en-CA" sz="25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 le papier 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 smtClean="0"/>
                            <a:t>Arrêté</a:t>
                          </a:r>
                          <a:r>
                            <a:rPr lang="en-CA" sz="2500" baseline="0" dirty="0" smtClean="0"/>
                            <a:t> par le papier </a:t>
                          </a:r>
                          <a:r>
                            <a:rPr lang="en-CA" sz="2500" baseline="0" dirty="0" err="1" smtClean="0"/>
                            <a:t>en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métal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err="1" smtClean="0"/>
                            <a:t>ou</a:t>
                          </a:r>
                          <a:r>
                            <a:rPr lang="en-CA" sz="2500" baseline="0" dirty="0" smtClean="0"/>
                            <a:t> par du </a:t>
                          </a:r>
                          <a:r>
                            <a:rPr lang="en-CA" sz="2500" baseline="0" dirty="0" err="1" smtClean="0"/>
                            <a:t>béton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500" baseline="0" dirty="0" err="1" smtClean="0"/>
                            <a:t>Arrêté</a:t>
                          </a:r>
                          <a:r>
                            <a:rPr lang="en-CA" sz="2500" baseline="0" dirty="0" smtClean="0"/>
                            <a:t> </a:t>
                          </a:r>
                          <a:r>
                            <a:rPr lang="en-CA" sz="2500" baseline="0" dirty="0" smtClean="0"/>
                            <a:t>par le </a:t>
                          </a:r>
                          <a:r>
                            <a:rPr lang="en-CA" sz="2500" baseline="0" dirty="0" err="1" smtClean="0"/>
                            <a:t>plomb</a:t>
                          </a:r>
                          <a:endParaRPr lang="en-CA" sz="25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0" y="759358"/>
            <a:ext cx="116060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neutrons.</a:t>
            </a:r>
          </a:p>
          <a:p>
            <a:r>
              <a:rPr lang="en-CA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Radio-isotopes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l-G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011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0380" y="5397432"/>
            <a:ext cx="2869545" cy="489068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397144"/>
            <a:ext cx="30258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#p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7805" y="4991201"/>
            <a:ext cx="1462260" cy="94346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37805" y="4954079"/>
                <a:ext cx="1462260" cy="943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05" y="4954079"/>
                <a:ext cx="1462260" cy="9434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0" y="4305249"/>
            <a:ext cx="3737897" cy="477054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305249"/>
            <a:ext cx="384432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masse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#p + #n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888" y="3303872"/>
            <a:ext cx="4824181" cy="41469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54" y="2717304"/>
            <a:ext cx="84602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écrits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l’aide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notation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universelle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78043" y="5158617"/>
            <a:ext cx="2455760" cy="442003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4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8" y="1232368"/>
            <a:ext cx="118088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isotopes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protons,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neutrons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Curved Connector 11"/>
          <p:cNvCxnSpPr>
            <a:stCxn id="9" idx="2"/>
            <a:endCxn id="17" idx="0"/>
          </p:cNvCxnSpPr>
          <p:nvPr/>
        </p:nvCxnSpPr>
        <p:spPr>
          <a:xfrm rot="16200000" flipH="1">
            <a:off x="2635702" y="3620845"/>
            <a:ext cx="1235511" cy="1430956"/>
          </a:xfrm>
          <a:prstGeom prst="curvedConnector3">
            <a:avLst>
              <a:gd name="adj1" fmla="val 15130"/>
            </a:avLst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51123" y="5337081"/>
                <a:ext cx="1475084" cy="9441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123" y="5337081"/>
                <a:ext cx="1475084" cy="9441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588255" y="5352089"/>
                <a:ext cx="1475084" cy="937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41</m:t>
                          </m:r>
                        </m:sup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sPre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255" y="5352089"/>
                <a:ext cx="1475084" cy="9372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431744" y="5044985"/>
            <a:ext cx="605837" cy="406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31745" y="5479595"/>
            <a:ext cx="605837" cy="406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37581" y="5044985"/>
            <a:ext cx="501819" cy="8415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78043" y="5123566"/>
            <a:ext cx="25490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6764" y="6281250"/>
            <a:ext cx="52421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nom de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potassium 39</a:t>
            </a:r>
          </a:p>
        </p:txBody>
      </p:sp>
      <p:cxnSp>
        <p:nvCxnSpPr>
          <p:cNvPr id="49" name="Curved Connector 48"/>
          <p:cNvCxnSpPr>
            <a:stCxn id="45" idx="2"/>
            <a:endCxn id="26" idx="1"/>
          </p:cNvCxnSpPr>
          <p:nvPr/>
        </p:nvCxnSpPr>
        <p:spPr>
          <a:xfrm rot="16200000" flipH="1">
            <a:off x="2417279" y="4233972"/>
            <a:ext cx="466135" cy="1562795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6" idx="2"/>
            <a:endCxn id="27" idx="2"/>
          </p:cNvCxnSpPr>
          <p:nvPr/>
        </p:nvCxnSpPr>
        <p:spPr>
          <a:xfrm rot="16200000" flipH="1">
            <a:off x="2614908" y="4766744"/>
            <a:ext cx="12700" cy="2239511"/>
          </a:xfrm>
          <a:prstGeom prst="curvedConnector3">
            <a:avLst>
              <a:gd name="adj1" fmla="val 180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47" idx="2"/>
            <a:endCxn id="28" idx="3"/>
          </p:cNvCxnSpPr>
          <p:nvPr/>
        </p:nvCxnSpPr>
        <p:spPr>
          <a:xfrm rot="5400000" flipH="1">
            <a:off x="5205223" y="4799921"/>
            <a:ext cx="134877" cy="1466523"/>
          </a:xfrm>
          <a:prstGeom prst="curvedConnector4">
            <a:avLst>
              <a:gd name="adj1" fmla="val -169488"/>
              <a:gd name="adj2" fmla="val 91864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33802" y="4825484"/>
            <a:ext cx="483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isotopes de potassium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9" grpId="0"/>
      <p:bldP spid="20" grpId="0" animBg="1"/>
      <p:bldP spid="17" grpId="0"/>
      <p:bldP spid="45" grpId="0" animBg="1"/>
      <p:bldP spid="24" grpId="0"/>
      <p:bldP spid="9" grpId="0" animBg="1"/>
      <p:bldP spid="5" grpId="0"/>
      <p:bldP spid="47" grpId="0" animBg="1"/>
      <p:bldP spid="4" grpId="0"/>
      <p:bldP spid="18" grpId="0"/>
      <p:bldP spid="19" grpId="0"/>
      <p:bldP spid="26" grpId="0" animBg="1"/>
      <p:bldP spid="27" grpId="0" animBg="1"/>
      <p:bldP spid="28" grpId="0" animBg="1"/>
      <p:bldP spid="30" grpId="0"/>
      <p:bldP spid="44" grpId="0"/>
      <p:bldP spid="6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055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isotopes de potassium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100273"/>
              </p:ext>
            </p:extLst>
          </p:nvPr>
        </p:nvGraphicFramePr>
        <p:xfrm>
          <a:off x="155026" y="1529254"/>
          <a:ext cx="11881948" cy="396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0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541">
                <a:tc>
                  <a:txBody>
                    <a:bodyPr/>
                    <a:lstStyle/>
                    <a:p>
                      <a:pPr algn="ctr"/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CA" sz="3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CA" sz="3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</a:t>
                      </a:r>
                      <a:r>
                        <a:rPr lang="en-CA" sz="3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541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protons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41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neutrons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0309"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total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d’electrons</a:t>
                      </a:r>
                      <a:endParaRPr lang="en-CA" sz="31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atome</a:t>
                      </a:r>
                      <a:r>
                        <a:rPr lang="en-CA" sz="3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31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neutre</a:t>
                      </a:r>
                      <a:endParaRPr lang="en-CA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687520" y="1715398"/>
            <a:ext cx="4284779" cy="3269840"/>
          </a:xfrm>
          <a:prstGeom prst="rect">
            <a:avLst/>
          </a:prstGeom>
          <a:solidFill>
            <a:srgbClr val="FFFFFF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635001" y="1617916"/>
            <a:ext cx="460862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cite sur le tableau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masses des isotopes d’un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basé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l’abundance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relative.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Pourquoi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est-ce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les masses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le tableau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décimaux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4054" y="1995382"/>
            <a:ext cx="2456083" cy="2232248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336" y="191766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302" y="3743670"/>
            <a:ext cx="15792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39.09835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815" y="2278557"/>
            <a:ext cx="85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141" y="3271942"/>
            <a:ext cx="111280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endParaRPr lang="en-US" sz="2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1647" y="1954306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3302" y="3810551"/>
            <a:ext cx="1458345" cy="4170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urved Connector 18"/>
          <p:cNvCxnSpPr>
            <a:stCxn id="13" idx="3"/>
            <a:endCxn id="17" idx="2"/>
          </p:cNvCxnSpPr>
          <p:nvPr/>
        </p:nvCxnSpPr>
        <p:spPr>
          <a:xfrm>
            <a:off x="1881647" y="4019091"/>
            <a:ext cx="2948263" cy="966147"/>
          </a:xfrm>
          <a:prstGeom prst="curvedConnector4">
            <a:avLst>
              <a:gd name="adj1" fmla="val 13667"/>
              <a:gd name="adj2" fmla="val 123661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65649" y="4874020"/>
                <a:ext cx="4004301" cy="2031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le potassium,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93.3%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39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6.73%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  <a:ea typeface="MS Mincho"/>
                            <a:cs typeface="Times New Roman"/>
                          </a:rPr>
                          <m:t>1</m:t>
                        </m:r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latin typeface="Cambria Math"/>
                            <a:ea typeface="MS Mincho"/>
                            <a:cs typeface="Times New Roman"/>
                          </a:rPr>
                          <m:t>41</m:t>
                        </m:r>
                      </m:sup>
                      <m:e>
                        <m:r>
                          <a:rPr lang="en-CA" sz="3100" i="1">
                            <a:latin typeface="Cambria Math"/>
                            <a:ea typeface="MS Mincho"/>
                            <a:cs typeface="Times New Roman"/>
                          </a:rPr>
                          <m:t>𝐾</m:t>
                        </m:r>
                      </m:e>
                    </m:sPre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 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0.01%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A" sz="3100" i="1">
                            <a:latin typeface="Cambria Math"/>
                          </a:rPr>
                          <m:t>1</m:t>
                        </m:r>
                        <m:r>
                          <a:rPr lang="en-CA" sz="3100" b="0" i="1" smtClean="0">
                            <a:latin typeface="Cambria Math"/>
                          </a:rPr>
                          <m:t>9</m:t>
                        </m:r>
                      </m:sub>
                      <m:sup>
                        <m:r>
                          <a:rPr lang="en-CA" sz="3100" b="0" i="1" smtClean="0">
                            <a:latin typeface="Cambria Math"/>
                          </a:rPr>
                          <m:t>40</m:t>
                        </m:r>
                      </m:sup>
                      <m:e>
                        <m:r>
                          <a:rPr lang="en-CA" sz="3100" b="0" i="1" smtClean="0">
                            <a:latin typeface="Cambria Math"/>
                          </a:rPr>
                          <m:t>𝐾</m:t>
                        </m:r>
                        <m:r>
                          <a:rPr lang="en-CA" sz="3100" b="0" i="1" smtClean="0">
                            <a:latin typeface="Cambria Math"/>
                          </a:rPr>
                          <m:t>.</m:t>
                        </m:r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649" y="4874020"/>
                <a:ext cx="4004301" cy="2031967"/>
              </a:xfrm>
              <a:prstGeom prst="rect">
                <a:avLst/>
              </a:prstGeom>
              <a:blipFill rotWithShape="0">
                <a:blip r:embed="rId2"/>
                <a:stretch>
                  <a:fillRect l="-3653" t="-4204" r="-2740" b="-8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3039" r="7222" b="3039"/>
          <a:stretch/>
        </p:blipFill>
        <p:spPr bwMode="auto">
          <a:xfrm>
            <a:off x="7296150" y="1854486"/>
            <a:ext cx="4082050" cy="4626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19979" y="6016487"/>
            <a:ext cx="3820154" cy="44049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96150" y="5885415"/>
            <a:ext cx="40401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7.6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banana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abundance relative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d’isotope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potassium.</a:t>
            </a:r>
          </a:p>
        </p:txBody>
      </p:sp>
    </p:spTree>
    <p:extLst>
      <p:ext uri="{BB962C8B-B14F-4D97-AF65-F5344CB8AC3E}">
        <p14:creationId xmlns:p14="http://schemas.microsoft.com/office/powerpoint/2010/main" val="167199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3" grpId="0" animBg="1"/>
      <p:bldP spid="2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6275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20" y="1007665"/>
            <a:ext cx="119471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radioactivité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libération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haute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suite de changement dans les noyaux de ses atomes.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20" y="2257098"/>
            <a:ext cx="11947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réfère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haute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des sources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radioactives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4563" r="3143" b="7221"/>
          <a:stretch/>
        </p:blipFill>
        <p:spPr>
          <a:xfrm>
            <a:off x="1435307" y="3428979"/>
            <a:ext cx="9316388" cy="342902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24356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131"/>
            <a:ext cx="10515600" cy="814647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87307"/>
            <a:ext cx="119431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d’isotopes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précurseurs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radioactifs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émettent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 continue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jusqu’à ce qu’un isotope stable est obtenu.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radio-isotopes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isotopes qui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subissent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radioactive.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 types de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14350" indent="-514350">
              <a:buAutoNum type="arabicPeriod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beta,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gamma, </a:t>
            </a:r>
            <a:r>
              <a:rPr lang="el-G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9922" y="1728822"/>
            <a:ext cx="2571520" cy="48832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5502" y="2404534"/>
            <a:ext cx="1768415" cy="58201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11835" r="7764" b="6394"/>
          <a:stretch/>
        </p:blipFill>
        <p:spPr bwMode="auto">
          <a:xfrm>
            <a:off x="4332158" y="2998034"/>
            <a:ext cx="7644984" cy="3642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5188" y="3205500"/>
                <a:ext cx="4212235" cy="284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Notez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bien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nombre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total </a:t>
                </a:r>
                <a:r>
                  <a:rPr lang="fr-FR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protons et de neutrons avant et après la réaction sont les mêmes.</a:t>
                </a:r>
                <a:endParaRPr lang="en-CA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L’identité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l’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élément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CA" sz="2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changé</a:t>
                </a:r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8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en-CA" sz="2800" b="0" i="1" smtClean="0">
                            <a:latin typeface="Cambria Math"/>
                            <a:cs typeface="Times New Roman"/>
                          </a:rPr>
                          <m:t>88</m:t>
                        </m:r>
                      </m:sub>
                      <m:sup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226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𝑅𝑎</m:t>
                        </m:r>
                      </m:e>
                    </m:sPre>
                  </m:oMath>
                </a14:m>
                <a:r>
                  <a:rPr lang="en-CA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8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en-CA" sz="2800" b="0" i="1" smtClean="0">
                            <a:latin typeface="Cambria Math"/>
                            <a:cs typeface="Times New Roman"/>
                          </a:rPr>
                          <m:t>86</m:t>
                        </m:r>
                      </m:sub>
                      <m:sup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222</m:t>
                        </m:r>
                      </m:sup>
                      <m:e>
                        <m:r>
                          <a:rPr lang="en-CA" sz="2800" b="0" i="1" smtClean="0">
                            <a:latin typeface="Cambria Math"/>
                            <a:ea typeface="MS Mincho"/>
                            <a:cs typeface="Times New Roman"/>
                          </a:rPr>
                          <m:t>𝑅𝑛</m:t>
                        </m:r>
                      </m:e>
                    </m:sPre>
                  </m:oMath>
                </a14:m>
                <a:endParaRPr lang="en-CA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188" y="3205500"/>
                <a:ext cx="4212235" cy="2842958"/>
              </a:xfrm>
              <a:prstGeom prst="rect">
                <a:avLst/>
              </a:prstGeom>
              <a:blipFill rotWithShape="0">
                <a:blip r:embed="rId3"/>
                <a:stretch>
                  <a:fillRect l="-2464" t="-1931" r="-1304" b="-3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9922" y="1166284"/>
            <a:ext cx="11857220" cy="10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disintégration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l’émission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6328" y="2404534"/>
                <a:ext cx="3938322" cy="58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88</m:t>
                          </m:r>
                        </m:sub>
                        <m:sup>
                          <m:r>
                            <a:rPr lang="en-US" sz="31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26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𝑅𝑎</m:t>
                          </m:r>
                          <m:r>
                            <a:rPr lang="en-US" sz="3100" i="1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→ </m:t>
                          </m:r>
                          <m:sPre>
                            <m:sPrePr>
                              <m:ctrlPr>
                                <a:rPr lang="en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86</m:t>
                              </m:r>
                            </m:sub>
                            <m:sup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222</m:t>
                              </m:r>
                            </m:sup>
                            <m:e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𝑅𝑛</m:t>
                              </m:r>
                              <m:r>
                                <a:rPr lang="en-US" sz="3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sz="3100" i="1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𝛼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28" y="2404534"/>
                <a:ext cx="3938322" cy="5820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437888" y="5547360"/>
            <a:ext cx="7376160" cy="9831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2157" y="5587445"/>
            <a:ext cx="75428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7.10 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radium 226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 protons et 138 neutrons. 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rdium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226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alpha,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different, le radon 222, et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48544" y="4925568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24220" y="4902674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alpha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92855" y="4867637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93319" y="4906607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Radon 222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9271" y="4869396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69735" y="4908366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Radium 226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09623" y="2404534"/>
                <a:ext cx="1874231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l-GR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α</m:t>
                        </m:r>
                      </m:e>
                    </m:sPre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PrePr>
                      <m:sub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sub>
                      <m:sup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4</m:t>
                        </m:r>
                      </m:sup>
                      <m:e>
                        <m:r>
                          <a:rPr lang="fr-CA" sz="3100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𝐻𝑒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23" y="2404534"/>
                <a:ext cx="1874231" cy="573811"/>
              </a:xfrm>
              <a:prstGeom prst="rect">
                <a:avLst/>
              </a:prstGeom>
              <a:blipFill rotWithShape="0">
                <a:blip r:embed="rId6"/>
                <a:stretch>
                  <a:fillRect t="-13684" b="-3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/>
          <p:cNvCxnSpPr>
            <a:stCxn id="17" idx="2"/>
            <a:endCxn id="9" idx="0"/>
          </p:cNvCxnSpPr>
          <p:nvPr/>
        </p:nvCxnSpPr>
        <p:spPr>
          <a:xfrm rot="16200000" flipH="1">
            <a:off x="1832518" y="1790312"/>
            <a:ext cx="187385" cy="1041057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6" grpId="0"/>
      <p:bldP spid="7" grpId="0"/>
      <p:bldP spid="8" grpId="0"/>
      <p:bldP spid="10" grpId="0"/>
      <p:bldP spid="12" grpId="0"/>
      <p:bldP spid="1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21962" y="735614"/>
            <a:ext cx="3570111" cy="32524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325189" y="648202"/>
            <a:ext cx="36695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masse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≈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61951" y="668874"/>
            <a:ext cx="3687332" cy="41817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1076827" y="643403"/>
            <a:ext cx="38465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2291" y="1120457"/>
            <a:ext cx="150135" cy="23627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986627" y="1357294"/>
            <a:ext cx="325799" cy="2059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2346" y="1084346"/>
                <a:ext cx="10628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émission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d’une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particule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</a:t>
                </a:r>
                <a:r>
                  <a:rPr lang="en-C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7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7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fr-CA" sz="2700" i="1">
                            <a:latin typeface="Cambria Math"/>
                          </a:rPr>
                          <m:t>𝛽</m:t>
                        </m:r>
                      </m:e>
                    </m:sPre>
                    <m:r>
                      <a:rPr lang="fr-CA" sz="27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700" b="0" i="0" smtClean="0">
                        <a:latin typeface="Cambria Math" panose="02040503050406030204" pitchFamily="18" charset="0"/>
                      </a:rPr>
                      <m:t>ou</m:t>
                    </m:r>
                  </m:oMath>
                </a14:m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27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fr-CA" sz="27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CA" sz="2700" b="0" i="1" smtClean="0">
                            <a:latin typeface="Cambria Math"/>
                          </a:rPr>
                          <m:t>𝑒</m:t>
                        </m:r>
                      </m:e>
                    </m:sPre>
                    <m:r>
                      <a:rPr lang="en-CA" sz="2700" b="0" i="1" smtClean="0">
                        <a:latin typeface="Cambria Math"/>
                      </a:rPr>
                      <m:t>.</m:t>
                    </m:r>
                  </m:oMath>
                </a14:m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46" y="1084346"/>
                <a:ext cx="10628487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08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91" y="71002"/>
            <a:ext cx="10515600" cy="85282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911" y="5038518"/>
            <a:ext cx="11947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 neutron se change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 et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proton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demeure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pendant que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l’électron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sort du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avec beaucoup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Notez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masse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reste même mais le numéro atomique change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2095" r="5134" b="16768"/>
          <a:stretch/>
        </p:blipFill>
        <p:spPr bwMode="auto">
          <a:xfrm>
            <a:off x="4014613" y="1690659"/>
            <a:ext cx="7540557" cy="3264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Curved Connector 9"/>
          <p:cNvCxnSpPr>
            <a:stCxn id="7" idx="0"/>
            <a:endCxn id="9" idx="2"/>
          </p:cNvCxnSpPr>
          <p:nvPr/>
        </p:nvCxnSpPr>
        <p:spPr>
          <a:xfrm rot="5400000" flipH="1" flipV="1">
            <a:off x="6142388" y="155828"/>
            <a:ext cx="59601" cy="186965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7" idx="0"/>
            <a:endCxn id="18" idx="2"/>
          </p:cNvCxnSpPr>
          <p:nvPr/>
        </p:nvCxnSpPr>
        <p:spPr>
          <a:xfrm rot="16200000" flipV="1">
            <a:off x="3942448" y="150215"/>
            <a:ext cx="270249" cy="2143910"/>
          </a:xfrm>
          <a:prstGeom prst="curvedConnector3">
            <a:avLst>
              <a:gd name="adj1" fmla="val 70715"/>
            </a:avLst>
          </a:prstGeom>
          <a:ln>
            <a:solidFill>
              <a:srgbClr val="0033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08" y="3029083"/>
                <a:ext cx="3820533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MS Mincho"/>
                    <a:cs typeface="Times New Roman"/>
                  </a:rPr>
                  <a:t>.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53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131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𝐼</m:t>
                        </m:r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 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54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131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𝑋𝑒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β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08" y="3029083"/>
                <a:ext cx="3820533" cy="587918"/>
              </a:xfrm>
              <a:prstGeom prst="rect">
                <a:avLst/>
              </a:prstGeom>
              <a:blipFill rotWithShape="1">
                <a:blip r:embed="rId4"/>
                <a:stretch>
                  <a:fillRect l="-1438" b="-104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4072532" y="4310850"/>
            <a:ext cx="7424718" cy="6006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951007" y="4284972"/>
            <a:ext cx="75462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7.11 La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béa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émise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Durant la </a:t>
            </a:r>
            <a:r>
              <a:rPr lang="en-CA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 </a:t>
            </a:r>
            <a:r>
              <a:rPr lang="fr-F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possède une grande énergie.  Elle peut pénétrer la peau humaine et endommager les cellules.</a:t>
            </a:r>
            <a:endParaRPr lang="en-C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072795" y="3639895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948471" y="3617002"/>
            <a:ext cx="1548779" cy="38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béta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46092" y="3642784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246556" y="3622712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xénon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57951" y="3681358"/>
            <a:ext cx="1471234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00218" y="3617000"/>
            <a:ext cx="16703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iode</a:t>
            </a:r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131 </a:t>
            </a:r>
          </a:p>
        </p:txBody>
      </p:sp>
    </p:spTree>
    <p:extLst>
      <p:ext uri="{BB962C8B-B14F-4D97-AF65-F5344CB8AC3E}">
        <p14:creationId xmlns:p14="http://schemas.microsoft.com/office/powerpoint/2010/main" val="28869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8" grpId="0" animBg="1"/>
      <p:bldP spid="21" grpId="0"/>
      <p:bldP spid="7" grpId="1" animBg="1"/>
      <p:bldP spid="17" grpId="0" animBg="1"/>
      <p:bldP spid="4" grpId="0"/>
      <p:bldP spid="14" grpId="0"/>
      <p:bldP spid="33" grpId="0"/>
      <p:bldP spid="36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01" y="127014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063" y="699018"/>
                <a:ext cx="11797138" cy="107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b="1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rayonnement</a:t>
                </a:r>
                <a:r>
                  <a:rPr lang="en-CA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gamma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latin typeface="Cambria Math"/>
                          </a:rPr>
                          <m:t>0</m:t>
                        </m:r>
                      </m:sup>
                      <m:e>
                        <m:r>
                          <a:rPr lang="en-US" sz="3200" i="1">
                            <a:latin typeface="Cambria Math"/>
                          </a:rPr>
                          <m:t>𝛾</m:t>
                        </m:r>
                      </m:e>
                    </m:sPre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comprend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des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rayons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haute 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énergie et de courte longueur d’onde émis par des sources radioactives.</a:t>
                </a:r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3" y="699018"/>
                <a:ext cx="11797138" cy="1074653"/>
              </a:xfrm>
              <a:prstGeom prst="rect">
                <a:avLst/>
              </a:prstGeom>
              <a:blipFill rotWithShape="0">
                <a:blip r:embed="rId2"/>
                <a:stretch>
                  <a:fillRect l="-1137" t="-5682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" t="14563" r="3143" b="7221"/>
          <a:stretch/>
        </p:blipFill>
        <p:spPr>
          <a:xfrm>
            <a:off x="1762682" y="3669969"/>
            <a:ext cx="8661638" cy="318803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353626" y="3462919"/>
            <a:ext cx="1070694" cy="33950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11351" y="1658729"/>
                <a:ext cx="4954561" cy="582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err="1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Exemple</a:t>
                </a:r>
                <a:r>
                  <a:rPr lang="en-US" sz="31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</a:rPr>
                          <m:t>28</m:t>
                        </m:r>
                      </m:sub>
                      <m:sup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60</m:t>
                        </m:r>
                      </m:sup>
                      <m:e>
                        <m:r>
                          <a:rPr lang="en-CA" sz="3100" b="0" i="1" smtClean="0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𝑁𝑖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</a:rPr>
                              <m:t>28</m:t>
                            </m:r>
                          </m:sub>
                          <m:sup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60</m:t>
                            </m:r>
                          </m:sup>
                          <m:e>
                            <m:r>
                              <a:rPr lang="en-CA" sz="3100" b="0" i="1" smtClean="0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𝑁𝑖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CA" sz="3100" b="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0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l-GR" sz="3100" i="1" smtClean="0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γ</m:t>
                                </m:r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51" y="1658729"/>
                <a:ext cx="4954561" cy="582019"/>
              </a:xfrm>
              <a:prstGeom prst="rect">
                <a:avLst/>
              </a:prstGeom>
              <a:blipFill rotWithShape="0">
                <a:blip r:embed="rId4"/>
                <a:stretch>
                  <a:fillRect l="-2952" t="-11458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758" y="3088143"/>
                <a:ext cx="6304868" cy="581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100" dirty="0" err="1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Exemple</a:t>
                </a:r>
                <a:r>
                  <a:rPr lang="en-US" sz="31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CA" sz="3100" i="1">
                            <a:effectLst/>
                            <a:latin typeface="Cambria Math" panose="02040503050406030204" pitchFamily="18" charset="0"/>
                            <a:ea typeface="MS Mincho"/>
                          </a:rPr>
                        </m:ctrlPr>
                      </m:sPrePr>
                      <m:sub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92</m:t>
                        </m:r>
                      </m:sub>
                      <m:sup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238</m:t>
                        </m:r>
                      </m:sup>
                      <m:e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𝑈</m:t>
                        </m:r>
                        <m:r>
                          <a:rPr lang="en-US" sz="3100" i="1">
                            <a:effectLst/>
                            <a:latin typeface="Cambria Math"/>
                            <a:ea typeface="MS Mincho"/>
                            <a:cs typeface="Times New Roman"/>
                          </a:rPr>
                          <m:t>→ </m:t>
                        </m:r>
                        <m:sPre>
                          <m:sPrePr>
                            <m:ctrlPr>
                              <a:rPr lang="en-CA" sz="3100" i="1">
                                <a:effectLst/>
                                <a:latin typeface="Cambria Math" panose="02040503050406030204" pitchFamily="18" charset="0"/>
                                <a:ea typeface="MS Mincho"/>
                              </a:rPr>
                            </m:ctrlPr>
                          </m:sPrePr>
                          <m:sub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90</m:t>
                            </m:r>
                          </m:sub>
                          <m:sup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234</m:t>
                            </m:r>
                          </m:sup>
                          <m:e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𝑇h</m:t>
                            </m:r>
                            <m:r>
                              <a:rPr lang="en-US" sz="3100" i="1">
                                <a:effectLst/>
                                <a:latin typeface="Cambria Math"/>
                                <a:ea typeface="MS Mincho"/>
                                <a:cs typeface="Times New Roman"/>
                              </a:rPr>
                              <m:t>+ </m:t>
                            </m:r>
                            <m:sPre>
                              <m:sPrePr>
                                <m:ctrlPr>
                                  <a:rPr lang="en-CA" sz="31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</a:rPr>
                                </m:ctrlPr>
                              </m:sPrePr>
                              <m:sub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4</m:t>
                                </m:r>
                              </m:sup>
                              <m:e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𝛼</m:t>
                                </m:r>
                                <m:r>
                                  <a:rPr lang="en-US" sz="3100" i="1">
                                    <a:effectLst/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+2</m:t>
                                </m:r>
                                <m:sPre>
                                  <m:sPrePr>
                                    <m:ctrlP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CA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1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γ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58" y="3088143"/>
                <a:ext cx="6304868" cy="581826"/>
              </a:xfrm>
              <a:prstGeom prst="rect">
                <a:avLst/>
              </a:prstGeom>
              <a:blipFill rotWithShape="0">
                <a:blip r:embed="rId5"/>
                <a:stretch>
                  <a:fillRect l="-2321" t="-12632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0062" y="2148447"/>
            <a:ext cx="117971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gamma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accompagner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formes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rayonnement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alpha.</a:t>
            </a:r>
          </a:p>
        </p:txBody>
      </p:sp>
    </p:spTree>
    <p:extLst>
      <p:ext uri="{BB962C8B-B14F-4D97-AF65-F5344CB8AC3E}">
        <p14:creationId xmlns:p14="http://schemas.microsoft.com/office/powerpoint/2010/main" val="20350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793</Words>
  <Application>Microsoft Macintosh PowerPoint</Application>
  <PresentationFormat>Widescreen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La Théorie atomique, les isotopes et la désintégration radioactive</vt:lpstr>
      <vt:lpstr>Les isotopes</vt:lpstr>
      <vt:lpstr>Des isotopes de potassium</vt:lpstr>
      <vt:lpstr>Pourquoi est-ce que les masses atomiques sur le tableau périodique sont souvent des décimaux?</vt:lpstr>
      <vt:lpstr>La radioactivité et le rayonnement</vt:lpstr>
      <vt:lpstr>La désintégration radioactive</vt:lpstr>
      <vt:lpstr>Le rayonnement alpha</vt:lpstr>
      <vt:lpstr>Le rayonnement béta</vt:lpstr>
      <vt:lpstr>Le rayonnement gamma</vt:lpstr>
      <vt:lpstr>Certains isotopes peuvent subir plusieurs désintégrations avant d’obtenir une forme stable</vt:lpstr>
      <vt:lpstr>La capacité de penetration relative entre la désintégration alpha, la désintégration beta, et la désintégration gamma</vt:lpstr>
      <vt:lpstr>Une question d’un ancien examen provincial</vt:lpstr>
      <vt:lpstr>Résumé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Microsoft Office User</cp:lastModifiedBy>
  <cp:revision>395</cp:revision>
  <cp:lastPrinted>2015-10-30T20:00:59Z</cp:lastPrinted>
  <dcterms:created xsi:type="dcterms:W3CDTF">2014-10-10T03:39:54Z</dcterms:created>
  <dcterms:modified xsi:type="dcterms:W3CDTF">2019-11-06T19:00:42Z</dcterms:modified>
</cp:coreProperties>
</file>