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8" r:id="rId4"/>
    <p:sldId id="257" r:id="rId5"/>
    <p:sldId id="270" r:id="rId6"/>
    <p:sldId id="269" r:id="rId7"/>
    <p:sldId id="259" r:id="rId8"/>
    <p:sldId id="271" r:id="rId9"/>
    <p:sldId id="262" r:id="rId10"/>
    <p:sldId id="263" r:id="rId11"/>
    <p:sldId id="264" r:id="rId12"/>
    <p:sldId id="265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201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A7B5-8BC9-491C-A887-7C3E7ED947D8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18ED0-40F2-434C-A848-B92581875164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2E49-18A1-40BC-BA5D-5A2EC8FDDF15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83DA4-3B24-449B-95CA-514EB7E30A99}" type="datetime4">
              <a:rPr lang="en-US" smtClean="0"/>
              <a:pPr/>
              <a:t>September 18,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42120D2-3948-4F8F-BE5D-E7E7D97880B2}" type="datetime4">
              <a:rPr lang="en-US" smtClean="0"/>
              <a:pPr/>
              <a:t>September 18, 2019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877" y="2173708"/>
            <a:ext cx="7105323" cy="1419460"/>
          </a:xfrm>
        </p:spPr>
        <p:txBody>
          <a:bodyPr>
            <a:noAutofit/>
          </a:bodyPr>
          <a:lstStyle/>
          <a:p>
            <a:r>
              <a:rPr lang="en-US" sz="6600" dirty="0">
                <a:latin typeface="Gretoon"/>
                <a:cs typeface="Gretoon"/>
              </a:rPr>
              <a:t>Le </a:t>
            </a:r>
            <a:r>
              <a:rPr lang="en-US" sz="6600" dirty="0" err="1">
                <a:latin typeface="Gretoon"/>
                <a:cs typeface="Gretoon"/>
              </a:rPr>
              <a:t>système</a:t>
            </a:r>
            <a:r>
              <a:rPr lang="en-US" sz="6600" dirty="0">
                <a:latin typeface="Gretoon"/>
                <a:cs typeface="Gretoon"/>
              </a:rPr>
              <a:t> </a:t>
            </a:r>
            <a:r>
              <a:rPr lang="en-US" sz="6600" dirty="0" err="1">
                <a:latin typeface="Gretoon"/>
                <a:cs typeface="Gretoon"/>
              </a:rPr>
              <a:t>immunitaire</a:t>
            </a:r>
            <a:endParaRPr lang="en-US" sz="6600" dirty="0">
              <a:latin typeface="Gretoon"/>
              <a:cs typeface="Gretoo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80955" y="3893687"/>
            <a:ext cx="1782090" cy="410894"/>
          </a:xfrm>
        </p:spPr>
        <p:txBody>
          <a:bodyPr/>
          <a:lstStyle/>
          <a:p>
            <a:r>
              <a:rPr lang="en-US" dirty="0"/>
              <a:t>PowerPoint 3.1</a:t>
            </a:r>
          </a:p>
        </p:txBody>
      </p:sp>
    </p:spTree>
    <p:extLst>
      <p:ext uri="{BB962C8B-B14F-4D97-AF65-F5344CB8AC3E}">
        <p14:creationId xmlns:p14="http://schemas.microsoft.com/office/powerpoint/2010/main" val="3660837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384" y="281986"/>
            <a:ext cx="9144000" cy="379733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lymphycytes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reconnaissent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antigènes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>
              <a:buNone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produisent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des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anticorps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afin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de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combattre</a:t>
            </a:r>
            <a:endParaRPr lang="en-US" sz="3100" i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pPr marL="68580" indent="0">
              <a:buNone/>
            </a:pP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Les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anticorps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Particules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spécifiques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créées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par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système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immunitaire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pour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détruire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des agents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pathogènes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spécifiques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lient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aux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antigènes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et aux agents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pathogènes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pour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qu’ils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soient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détruits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0208"/>
            <a:ext cx="9144000" cy="2697792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60386" y="4674607"/>
            <a:ext cx="2760452" cy="184665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386" y="4674606"/>
            <a:ext cx="27604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3.7 Les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anticorps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lient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des sites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l’antigène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Plusieurs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types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d’anticorps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lier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un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antigène</a:t>
            </a:r>
            <a:r>
              <a:rPr lang="en-US" sz="1900" dirty="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16703" y="4918995"/>
            <a:ext cx="1322716" cy="384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86510" y="4918995"/>
            <a:ext cx="13831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anticorps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en-US" sz="1900" dirty="0">
              <a:solidFill>
                <a:srgbClr val="0033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91092" y="4225047"/>
            <a:ext cx="1322716" cy="384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760899" y="4225047"/>
            <a:ext cx="13831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anticorps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en-US" sz="1900" dirty="0">
              <a:solidFill>
                <a:srgbClr val="0033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60900" y="5263755"/>
            <a:ext cx="1322716" cy="384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730707" y="5263755"/>
            <a:ext cx="13831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anticorps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1900" dirty="0">
              <a:solidFill>
                <a:srgbClr val="0033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64657" y="4225046"/>
            <a:ext cx="1322716" cy="384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34464" y="4225046"/>
            <a:ext cx="138310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antigène</a:t>
            </a:r>
            <a:endParaRPr lang="en-US" sz="1900" dirty="0">
              <a:solidFill>
                <a:srgbClr val="0033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1314" y="6451621"/>
            <a:ext cx="1896762" cy="3847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881224" y="6451621"/>
            <a:ext cx="30278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 de liaisons à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l’antigène</a:t>
            </a:r>
            <a:endParaRPr lang="en-US" sz="19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0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3517"/>
            <a:ext cx="7772400" cy="90142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Les lymphocytes 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9214"/>
            <a:ext cx="7772400" cy="3733800"/>
          </a:xfrm>
        </p:spPr>
        <p:txBody>
          <a:bodyPr>
            <a:normAutofit/>
          </a:bodyPr>
          <a:lstStyle/>
          <a:p>
            <a:r>
              <a:rPr lang="en-US" sz="2400" dirty="0"/>
              <a:t>Un globule blanc reconnaît </a:t>
            </a:r>
            <a:r>
              <a:rPr lang="en-US" sz="2400" dirty="0" err="1"/>
              <a:t>l’antigène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l’agent</a:t>
            </a:r>
            <a:r>
              <a:rPr lang="en-US" sz="2400" dirty="0"/>
              <a:t> </a:t>
            </a:r>
            <a:r>
              <a:rPr lang="en-US" sz="2400" dirty="0" err="1"/>
              <a:t>pathogène</a:t>
            </a:r>
            <a:r>
              <a:rPr lang="en-US" sz="2400" dirty="0"/>
              <a:t>  et </a:t>
            </a:r>
            <a:r>
              <a:rPr lang="en-US" sz="2400" dirty="0" err="1"/>
              <a:t>envoie</a:t>
            </a:r>
            <a:r>
              <a:rPr lang="en-US" sz="2400" dirty="0"/>
              <a:t> des </a:t>
            </a:r>
            <a:r>
              <a:rPr lang="en-US" sz="2400" dirty="0" err="1"/>
              <a:t>signaux</a:t>
            </a:r>
            <a:r>
              <a:rPr lang="en-US" sz="2400" dirty="0"/>
              <a:t> </a:t>
            </a:r>
            <a:r>
              <a:rPr lang="en-US" sz="2400" dirty="0" err="1"/>
              <a:t>vers</a:t>
            </a:r>
            <a:r>
              <a:rPr lang="en-US" sz="2400" dirty="0"/>
              <a:t> de </a:t>
            </a:r>
            <a:r>
              <a:rPr lang="en-US" sz="2400" dirty="0" err="1"/>
              <a:t>nouvelles</a:t>
            </a:r>
            <a:r>
              <a:rPr lang="en-US" sz="2400" dirty="0"/>
              <a:t> cellules </a:t>
            </a:r>
            <a:r>
              <a:rPr lang="en-US" sz="2400" dirty="0" err="1"/>
              <a:t>nommées</a:t>
            </a:r>
            <a:r>
              <a:rPr lang="en-US" sz="2400" dirty="0"/>
              <a:t> </a:t>
            </a:r>
            <a:r>
              <a:rPr lang="en-US" sz="2400" b="1" i="1" u="sng" dirty="0"/>
              <a:t>lymphocytes T </a:t>
            </a:r>
          </a:p>
          <a:p>
            <a:r>
              <a:rPr lang="en-US" sz="2400" b="1" i="1" u="sng" dirty="0"/>
              <a:t>Le lymphocyte T </a:t>
            </a:r>
            <a:r>
              <a:rPr lang="fr-CA" sz="2400" b="1" u="sng" dirty="0"/>
              <a:t>auxiliaire</a:t>
            </a:r>
            <a:r>
              <a:rPr lang="en-US" sz="2400" b="1" dirty="0"/>
              <a:t> </a:t>
            </a:r>
            <a:r>
              <a:rPr lang="en-US" sz="2400" dirty="0"/>
              <a:t>reconnaît la </a:t>
            </a:r>
            <a:r>
              <a:rPr lang="en-US" sz="2400" dirty="0" err="1"/>
              <a:t>présence</a:t>
            </a:r>
            <a:r>
              <a:rPr lang="en-US" sz="2400" dirty="0"/>
              <a:t> </a:t>
            </a:r>
            <a:r>
              <a:rPr lang="en-US" sz="2400" dirty="0" err="1"/>
              <a:t>d’agent</a:t>
            </a:r>
            <a:r>
              <a:rPr lang="en-US" sz="2400" dirty="0"/>
              <a:t> </a:t>
            </a:r>
            <a:r>
              <a:rPr lang="en-US" sz="2400" dirty="0" err="1"/>
              <a:t>pathogène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d’antigène</a:t>
            </a:r>
            <a:r>
              <a:rPr lang="en-US" sz="2400" dirty="0"/>
              <a:t> et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activer</a:t>
            </a:r>
            <a:r>
              <a:rPr lang="en-US" sz="2400" dirty="0"/>
              <a:t> les lymphocytes B </a:t>
            </a:r>
          </a:p>
          <a:p>
            <a:r>
              <a:rPr lang="fr-CA" sz="2400" dirty="0"/>
              <a:t>Un deuxième type de lymphocyte T nommé </a:t>
            </a:r>
            <a:r>
              <a:rPr lang="fr-CA" sz="2400" b="1" i="1" u="sng" dirty="0"/>
              <a:t>lymphocyte T cytotoxique</a:t>
            </a:r>
            <a:r>
              <a:rPr lang="fr-CA" sz="2400" dirty="0"/>
              <a:t> agit indépendamment pour détruire les antigènes ou agents pathogènes.</a:t>
            </a:r>
            <a:endParaRPr lang="fr-CA" sz="2400" i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657" y="4534502"/>
            <a:ext cx="3810685" cy="273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6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96862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L’immunité</a:t>
            </a:r>
            <a:r>
              <a:rPr lang="en-US" dirty="0"/>
              <a:t> 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58679"/>
            <a:ext cx="7772400" cy="3733800"/>
          </a:xfrm>
        </p:spPr>
        <p:txBody>
          <a:bodyPr>
            <a:normAutofit/>
          </a:bodyPr>
          <a:lstStyle/>
          <a:p>
            <a:r>
              <a:rPr lang="fr-CA" sz="3600" dirty="0"/>
              <a:t>Le corps se souvient de quels anticorps il doit utiliser pour attaquer un agent pathogène responsable d’une infection antérieure.</a:t>
            </a:r>
          </a:p>
        </p:txBody>
      </p:sp>
    </p:spTree>
    <p:extLst>
      <p:ext uri="{BB962C8B-B14F-4D97-AF65-F5344CB8AC3E}">
        <p14:creationId xmlns:p14="http://schemas.microsoft.com/office/powerpoint/2010/main" val="27460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Récapitulons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3386"/>
            <a:ext cx="7772400" cy="373380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système immunitaire consiste à trois niveaux de défense.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indent="0">
              <a:buNone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 peau, le mucus, et le suc gastrique.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indent="0">
              <a:buNone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La réponse innée,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Généralisée et rapide qui est déjà en place à la naissance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Phagocyte détruisent les envahisseurs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Afflux de fluide, l’inflammation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lvl="0" indent="0">
              <a:buNone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La réponse acquise,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Attaque contre un antigène spécifique.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Production des anticorps par les lymphocytes B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Les lymphocytes T auxiliaires et les lymphocytes T cytotoxiques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L’immunité active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16" y="4484558"/>
            <a:ext cx="4486024" cy="2362110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0669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>
                <a:latin typeface="American Typewriter"/>
                <a:cs typeface="American Typewriter"/>
              </a:rPr>
              <a:t>LE système immunitaire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Système de l’organisme qui combat l’infection et les substances pathogènes comme les bactéries, les virus et les cellules cancéreuses</a:t>
            </a:r>
          </a:p>
        </p:txBody>
      </p:sp>
    </p:spTree>
    <p:extLst>
      <p:ext uri="{BB962C8B-B14F-4D97-AF65-F5344CB8AC3E}">
        <p14:creationId xmlns:p14="http://schemas.microsoft.com/office/powerpoint/2010/main" val="413411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Callout 5"/>
          <p:cNvSpPr/>
          <p:nvPr/>
        </p:nvSpPr>
        <p:spPr>
          <a:xfrm>
            <a:off x="4853714" y="4028465"/>
            <a:ext cx="4015966" cy="2409755"/>
          </a:xfrm>
          <a:prstGeom prst="downArrowCallout">
            <a:avLst>
              <a:gd name="adj1" fmla="val 62236"/>
              <a:gd name="adj2" fmla="val 49383"/>
              <a:gd name="adj3" fmla="val 9150"/>
              <a:gd name="adj4" fmla="val 82673"/>
            </a:avLst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5319" y="6450641"/>
            <a:ext cx="2004396" cy="40735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 </a:t>
            </a:r>
            <a:r>
              <a:rPr lang="en-US" dirty="0" err="1"/>
              <a:t>Antigènes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710" y="1130152"/>
            <a:ext cx="8769382" cy="740663"/>
          </a:xfrm>
        </p:spPr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antigène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que le corps 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reconnaître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habituellement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c2.staticflickr.com/2/1268/4678058963_0e0662269f_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1" t="14236" r="20133" b="20700"/>
          <a:stretch/>
        </p:blipFill>
        <p:spPr bwMode="auto">
          <a:xfrm>
            <a:off x="185231" y="2158708"/>
            <a:ext cx="1481328" cy="108813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3230" y="3190568"/>
            <a:ext cx="185178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éclat de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verre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upload.wikimedia.org/wikipedia/commons/thumb/e/e6/Ebola_virus_virion.jpg/220px-Ebola_virus_vir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88" y="4411674"/>
            <a:ext cx="2095500" cy="96202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7738" y="5292912"/>
            <a:ext cx="159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Virion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d’ebola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6678" y="3466670"/>
            <a:ext cx="1933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la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4" name="Picture 10" descr="http://media.slice.ca/imageserve/wp-content/uploads/sites/5/2014/12/2d1dce3066086ebc4d93c8855806da60/x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10" y="4028466"/>
            <a:ext cx="2418958" cy="164969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47472" y="5609513"/>
            <a:ext cx="1491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téléphone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 descr="http://media.slice.ca/imageserve/wp-content/uploads/sites/5/2014/12/83aa5d5b8b67ad52c72a2e76b2ed90e4/x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61" y="1953643"/>
            <a:ext cx="2594016" cy="154537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63248" y="3466670"/>
            <a:ext cx="1388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lunettes</a:t>
            </a:r>
          </a:p>
        </p:txBody>
      </p:sp>
      <p:pic>
        <p:nvPicPr>
          <p:cNvPr id="1038" name="Picture 14" descr="http://media.slice.ca/imageserve/wp-content/uploads/sites/5/2014/12/caa8c4c70bc94bc0a11468d4fc0bfe6c/x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768" y="2149524"/>
            <a:ext cx="2028324" cy="116075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097033" y="3240749"/>
            <a:ext cx="168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jouet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</a:p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Buzz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Lightyear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2" name="Picture 18" descr="http://farm6.staticflickr.com/5203/5360706701_06e387bb99_z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1615" r="1235" b="7228"/>
          <a:stretch/>
        </p:blipFill>
        <p:spPr bwMode="auto">
          <a:xfrm>
            <a:off x="1836650" y="1879816"/>
            <a:ext cx="2153920" cy="164592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M of influenza viru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20" y="4086763"/>
            <a:ext cx="1523494" cy="161666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737371" y="5655887"/>
            <a:ext cx="20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Virions</a:t>
            </a: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d’influenza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6" name="Picture 22" descr="http://media.slice.ca/imageserve/wp-content/uploads/sites/5/2014/12/c62095bd76bdc06631cd500e6cebed65/x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90" y="4028466"/>
            <a:ext cx="2105924" cy="164915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09543" y="5624321"/>
            <a:ext cx="15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pieces de </a:t>
            </a:r>
          </a:p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cents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5319" y="6476248"/>
            <a:ext cx="2004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" indent="0" algn="ctr">
              <a:buFont typeface="Wingdings 3" pitchFamily="18" charset="2"/>
              <a:buNone/>
            </a:pPr>
            <a:r>
              <a:rPr lang="en-US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</a:t>
            </a:r>
            <a:r>
              <a:rPr lang="en-US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pathogènes</a:t>
            </a:r>
            <a:endParaRPr lang="en-US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3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5" grpId="0"/>
      <p:bldP spid="13" grpId="0"/>
      <p:bldP spid="15" grpId="0"/>
      <p:bldP spid="17" grpId="0"/>
      <p:bldP spid="19" grpId="0"/>
      <p:bldP spid="23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Face Your Fears"/>
                <a:cs typeface="Face Your Fears"/>
              </a:rPr>
              <a:t>Agents </a:t>
            </a:r>
            <a:r>
              <a:rPr lang="en-US" sz="5400" dirty="0" err="1">
                <a:latin typeface="Face Your Fears"/>
                <a:cs typeface="Face Your Fears"/>
              </a:rPr>
              <a:t>Pathogènes</a:t>
            </a:r>
            <a:endParaRPr lang="en-US" sz="5400" dirty="0">
              <a:latin typeface="Face Your Fears"/>
              <a:cs typeface="Face Your Fear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Un </a:t>
            </a:r>
            <a:r>
              <a:rPr lang="en-US" sz="3600" dirty="0" err="1"/>
              <a:t>organisme</a:t>
            </a:r>
            <a:r>
              <a:rPr lang="en-US" sz="3600" dirty="0"/>
              <a:t> </a:t>
            </a:r>
            <a:r>
              <a:rPr lang="en-US" sz="3600" dirty="0" err="1"/>
              <a:t>ou</a:t>
            </a:r>
            <a:r>
              <a:rPr lang="en-US" sz="3600" dirty="0"/>
              <a:t> </a:t>
            </a:r>
            <a:r>
              <a:rPr lang="en-US" sz="3600" dirty="0" err="1"/>
              <a:t>une</a:t>
            </a:r>
            <a:r>
              <a:rPr lang="en-US" sz="3600" dirty="0"/>
              <a:t> </a:t>
            </a:r>
            <a:r>
              <a:rPr lang="en-US" sz="3600" dirty="0" err="1"/>
              <a:t>subtance</a:t>
            </a:r>
            <a:r>
              <a:rPr lang="en-US" sz="3600" dirty="0"/>
              <a:t> </a:t>
            </a:r>
            <a:r>
              <a:rPr lang="en-US" sz="3600" dirty="0" err="1"/>
              <a:t>envahissante</a:t>
            </a:r>
            <a:r>
              <a:rPr lang="en-US" sz="3600" dirty="0"/>
              <a:t> </a:t>
            </a:r>
            <a:r>
              <a:rPr lang="en-US" sz="3600" dirty="0" err="1"/>
              <a:t>causant</a:t>
            </a:r>
            <a:r>
              <a:rPr lang="en-US" sz="3600" dirty="0"/>
              <a:t> </a:t>
            </a:r>
            <a:r>
              <a:rPr lang="en-US" sz="3600" dirty="0" err="1"/>
              <a:t>une</a:t>
            </a:r>
            <a:r>
              <a:rPr lang="en-US" sz="3600" dirty="0"/>
              <a:t> </a:t>
            </a:r>
            <a:r>
              <a:rPr lang="en-US" sz="3600" dirty="0" err="1"/>
              <a:t>maladie</a:t>
            </a:r>
            <a:endParaRPr lang="en-US" sz="3600" dirty="0"/>
          </a:p>
          <a:p>
            <a:r>
              <a:rPr lang="en-US" sz="3600" dirty="0"/>
              <a:t>Ex: virus, </a:t>
            </a:r>
            <a:r>
              <a:rPr lang="en-US" sz="3600" dirty="0" err="1"/>
              <a:t>bactérie</a:t>
            </a:r>
            <a:r>
              <a:rPr lang="en-US" sz="3600" dirty="0"/>
              <a:t>, </a:t>
            </a:r>
            <a:r>
              <a:rPr lang="en-US" sz="3600" dirty="0" err="1"/>
              <a:t>fongus</a:t>
            </a:r>
            <a:r>
              <a:rPr lang="en-US" sz="3600" dirty="0"/>
              <a:t>, prion, etc.</a:t>
            </a:r>
          </a:p>
          <a:p>
            <a:r>
              <a:rPr lang="en-US" sz="3600" dirty="0" err="1"/>
              <a:t>peuvent</a:t>
            </a:r>
            <a:r>
              <a:rPr lang="en-US" sz="3600" dirty="0"/>
              <a:t> </a:t>
            </a:r>
            <a:r>
              <a:rPr lang="en-US" sz="3600" dirty="0" err="1"/>
              <a:t>être</a:t>
            </a:r>
            <a:r>
              <a:rPr lang="en-US" sz="3600" dirty="0"/>
              <a:t> la cause de </a:t>
            </a:r>
            <a:r>
              <a:rPr lang="en-US" sz="3600" u="sng" dirty="0"/>
              <a:t>maladies </a:t>
            </a:r>
            <a:r>
              <a:rPr lang="en-US" sz="3600" u="sng" dirty="0" err="1"/>
              <a:t>infectueuses</a:t>
            </a:r>
            <a:r>
              <a:rPr lang="en-US" sz="3600" dirty="0"/>
              <a:t> </a:t>
            </a:r>
            <a:r>
              <a:rPr lang="en-US" sz="3600" dirty="0">
                <a:sym typeface="Wingdings"/>
              </a:rPr>
              <a:t> </a:t>
            </a:r>
            <a:r>
              <a:rPr lang="en-US" sz="3600" dirty="0" err="1">
                <a:sym typeface="Wingdings"/>
              </a:rPr>
              <a:t>transmis</a:t>
            </a:r>
            <a:r>
              <a:rPr lang="en-US" sz="3600" dirty="0">
                <a:sym typeface="Wingdings"/>
              </a:rPr>
              <a:t> par contact direct/indirect, eau/</a:t>
            </a:r>
            <a:r>
              <a:rPr lang="en-US" sz="3600" dirty="0" err="1">
                <a:sym typeface="Wingdings"/>
              </a:rPr>
              <a:t>nourriture</a:t>
            </a:r>
            <a:r>
              <a:rPr lang="en-US" sz="3600" dirty="0">
                <a:sym typeface="Wingdings"/>
              </a:rPr>
              <a:t> et </a:t>
            </a:r>
            <a:r>
              <a:rPr lang="en-US" sz="3600" dirty="0" err="1">
                <a:sym typeface="Wingdings"/>
              </a:rPr>
              <a:t>morsures</a:t>
            </a:r>
            <a:r>
              <a:rPr lang="en-US" sz="3600" dirty="0">
                <a:sym typeface="Wingdings"/>
              </a:rPr>
              <a:t> </a:t>
            </a:r>
            <a:r>
              <a:rPr lang="en-US" sz="3600" dirty="0" err="1">
                <a:sym typeface="Wingdings"/>
              </a:rPr>
              <a:t>d’animaux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267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55708" y="4900346"/>
            <a:ext cx="5277336" cy="1851957"/>
          </a:xfrm>
          <a:prstGeom prst="rect">
            <a:avLst/>
          </a:prstGeom>
          <a:solidFill>
            <a:schemeClr val="tx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125" y="274638"/>
            <a:ext cx="867655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La transmission des maladies </a:t>
            </a:r>
            <a:r>
              <a:rPr lang="en-US" dirty="0" err="1"/>
              <a:t>infectieuses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817" y="1587995"/>
            <a:ext cx="1522686" cy="34281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direct</a:t>
            </a:r>
          </a:p>
        </p:txBody>
      </p:sp>
      <p:pic>
        <p:nvPicPr>
          <p:cNvPr id="1026" name="Picture 2" descr="http://cdn04.cdn.socialitelife.com/wp-content/uploads/2011/11/sneezing-celebrities-11142011-09-675x9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634" y="1913547"/>
            <a:ext cx="2086676" cy="278223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3579" y="1533725"/>
            <a:ext cx="17427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indirect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4383" y="1708981"/>
            <a:ext cx="183415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Eau et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nourriture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images.wisegeek.com/young-black-child-drinking-muddy-wa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95" y="2093702"/>
            <a:ext cx="2972912" cy="242192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1549" y="4654696"/>
            <a:ext cx="21114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Morsure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d’animaux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digitaljournal.com/img/8/9/9/i/8/7/1/p-large/WeddingKis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9" y="1930806"/>
            <a:ext cx="2118400" cy="274771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acramentoinjuryattorneysblog.com/files/2014/10/dog.bite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5" y="5039417"/>
            <a:ext cx="2580454" cy="171288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55708" y="4900346"/>
            <a:ext cx="5277336" cy="185195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agents </a:t>
            </a:r>
            <a:r>
              <a:rPr lang="en-US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pathogènes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causer des maladies </a:t>
            </a:r>
            <a:r>
              <a:rPr lang="en-US" sz="40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infectieuses</a:t>
            </a:r>
            <a:endParaRPr lang="en-US" sz="40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5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  <p:bldP spid="6" grpId="0"/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274638"/>
            <a:ext cx="7223760" cy="1143000"/>
          </a:xfrm>
        </p:spPr>
        <p:txBody>
          <a:bodyPr/>
          <a:lstStyle/>
          <a:p>
            <a:pPr algn="ctr"/>
            <a:r>
              <a:rPr lang="en-US" dirty="0"/>
              <a:t>Première </a:t>
            </a:r>
            <a:r>
              <a:rPr lang="en-US" dirty="0" err="1"/>
              <a:t>ligne</a:t>
            </a:r>
            <a:r>
              <a:rPr lang="en-US" dirty="0"/>
              <a:t> de </a:t>
            </a:r>
            <a:r>
              <a:rPr lang="en-US"/>
              <a:t>défense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1652049"/>
            <a:ext cx="4602480" cy="508403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peau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barrière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physique</a:t>
            </a:r>
          </a:p>
          <a:p>
            <a:pPr marL="68580" indent="0">
              <a:buNone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la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sueur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l’huile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muqueuses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gastrique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8" y="1886712"/>
            <a:ext cx="4474464" cy="3694176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25973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59"/>
            <a:ext cx="7772400" cy="72822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American Typewriter"/>
                <a:cs typeface="American Typewriter"/>
              </a:rPr>
              <a:t>Deuxième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ligne</a:t>
            </a:r>
            <a:r>
              <a:rPr lang="en-US" dirty="0">
                <a:latin typeface="American Typewriter"/>
                <a:cs typeface="American Typewriter"/>
              </a:rPr>
              <a:t> de </a:t>
            </a:r>
            <a:r>
              <a:rPr lang="en-US" dirty="0" err="1">
                <a:latin typeface="American Typewriter"/>
                <a:cs typeface="American Typewriter"/>
              </a:rPr>
              <a:t>défence</a:t>
            </a:r>
            <a:r>
              <a:rPr lang="en-US" dirty="0">
                <a:latin typeface="American Typewriter"/>
                <a:cs typeface="American Typewriter"/>
              </a:rPr>
              <a:t>,</a:t>
            </a:r>
            <a:br>
              <a:rPr lang="en-US" dirty="0">
                <a:latin typeface="American Typewriter"/>
                <a:cs typeface="American Typewriter"/>
              </a:rPr>
            </a:br>
            <a:r>
              <a:rPr lang="en-US" dirty="0">
                <a:latin typeface="American Typewriter"/>
                <a:cs typeface="American Typewriter"/>
              </a:rPr>
              <a:t>La </a:t>
            </a:r>
            <a:r>
              <a:rPr lang="en-US" dirty="0" err="1">
                <a:latin typeface="American Typewriter"/>
                <a:cs typeface="American Typewriter"/>
              </a:rPr>
              <a:t>réponse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immunitaire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innée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3139"/>
            <a:ext cx="7772400" cy="3733800"/>
          </a:xfrm>
        </p:spPr>
        <p:txBody>
          <a:bodyPr>
            <a:normAutofit/>
          </a:bodyPr>
          <a:lstStyle/>
          <a:p>
            <a:r>
              <a:rPr lang="en-US" sz="3200" dirty="0" err="1"/>
              <a:t>une</a:t>
            </a:r>
            <a:r>
              <a:rPr lang="en-US" sz="3200" dirty="0"/>
              <a:t> </a:t>
            </a:r>
            <a:r>
              <a:rPr lang="en-US" sz="3200" dirty="0" err="1"/>
              <a:t>réponse</a:t>
            </a:r>
            <a:r>
              <a:rPr lang="en-US" sz="3200" dirty="0"/>
              <a:t> </a:t>
            </a:r>
            <a:r>
              <a:rPr lang="en-US" sz="3200" dirty="0" err="1"/>
              <a:t>immunitaires</a:t>
            </a:r>
            <a:r>
              <a:rPr lang="en-US" sz="3200" dirty="0"/>
              <a:t> </a:t>
            </a:r>
            <a:r>
              <a:rPr lang="en-US" sz="3200" dirty="0" err="1"/>
              <a:t>innée</a:t>
            </a:r>
            <a:r>
              <a:rPr lang="en-US" sz="3200" dirty="0"/>
              <a:t> qui </a:t>
            </a:r>
            <a:r>
              <a:rPr lang="en-US" sz="3200" dirty="0" err="1"/>
              <a:t>est</a:t>
            </a:r>
            <a:r>
              <a:rPr lang="en-US" sz="3200" dirty="0"/>
              <a:t> </a:t>
            </a:r>
            <a:r>
              <a:rPr lang="en-US" sz="3200" dirty="0" err="1"/>
              <a:t>générale</a:t>
            </a:r>
            <a:r>
              <a:rPr lang="en-US" sz="3200" dirty="0"/>
              <a:t> et </a:t>
            </a:r>
            <a:r>
              <a:rPr lang="en-US" sz="3200" dirty="0" err="1"/>
              <a:t>rapide</a:t>
            </a:r>
            <a:r>
              <a:rPr lang="en-US" sz="3200" dirty="0"/>
              <a:t> </a:t>
            </a:r>
          </a:p>
          <a:p>
            <a:r>
              <a:rPr lang="en-US" sz="3200" dirty="0"/>
              <a:t>1</a:t>
            </a:r>
            <a:r>
              <a:rPr lang="en-US" sz="3200" baseline="30000" dirty="0"/>
              <a:t>ière</a:t>
            </a:r>
            <a:r>
              <a:rPr lang="en-US" sz="3200" dirty="0"/>
              <a:t> </a:t>
            </a:r>
            <a:r>
              <a:rPr lang="en-US" sz="3200" dirty="0" err="1"/>
              <a:t>réaction</a:t>
            </a:r>
            <a:r>
              <a:rPr lang="en-US" sz="3200" dirty="0"/>
              <a:t> </a:t>
            </a:r>
            <a:r>
              <a:rPr lang="en-US" sz="3200" dirty="0">
                <a:sym typeface="Wingdings"/>
              </a:rPr>
              <a:t> afflux de </a:t>
            </a:r>
            <a:r>
              <a:rPr lang="en-US" sz="3200" dirty="0" err="1">
                <a:sym typeface="Wingdings"/>
              </a:rPr>
              <a:t>fluide</a:t>
            </a:r>
            <a:r>
              <a:rPr lang="en-US" sz="3200" dirty="0">
                <a:sym typeface="Wingdings"/>
              </a:rPr>
              <a:t>, de cellules et de substances </a:t>
            </a:r>
            <a:r>
              <a:rPr lang="en-US" sz="3200" dirty="0" err="1">
                <a:sym typeface="Wingdings"/>
              </a:rPr>
              <a:t>dissoutes</a:t>
            </a:r>
            <a:r>
              <a:rPr lang="en-US" sz="3200" dirty="0">
                <a:sym typeface="Wingdings"/>
              </a:rPr>
              <a:t> du sang </a:t>
            </a:r>
            <a:r>
              <a:rPr lang="en-US" sz="3200" dirty="0" err="1">
                <a:sym typeface="Wingdings"/>
              </a:rPr>
              <a:t>vers</a:t>
            </a:r>
            <a:r>
              <a:rPr lang="en-US" sz="3200" dirty="0">
                <a:sym typeface="Wingdings"/>
              </a:rPr>
              <a:t> le site </a:t>
            </a:r>
          </a:p>
          <a:p>
            <a:pPr marL="68580" indent="0">
              <a:buNone/>
            </a:pPr>
            <a:r>
              <a:rPr lang="en-US" sz="3200" dirty="0">
                <a:sym typeface="Wingdings"/>
              </a:rPr>
              <a:t> </a:t>
            </a:r>
            <a:r>
              <a:rPr lang="en-US" sz="3200" dirty="0" err="1">
                <a:sym typeface="Wingdings"/>
              </a:rPr>
              <a:t>provoque</a:t>
            </a:r>
            <a:r>
              <a:rPr lang="en-US" sz="3200" dirty="0">
                <a:sym typeface="Wingdings"/>
              </a:rPr>
              <a:t> </a:t>
            </a:r>
            <a:r>
              <a:rPr lang="en-US" sz="3200" u="sng" dirty="0" err="1">
                <a:sym typeface="Wingdings"/>
              </a:rPr>
              <a:t>l’</a:t>
            </a:r>
            <a:r>
              <a:rPr lang="en-US" sz="3200" b="1" u="sng" dirty="0" err="1">
                <a:sym typeface="Wingdings"/>
              </a:rPr>
              <a:t>inflammation</a:t>
            </a:r>
            <a:endParaRPr lang="en-US" sz="3200" b="1" u="sng" dirty="0">
              <a:sym typeface="Wing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2909" r="49539" b="40429"/>
          <a:stretch/>
        </p:blipFill>
        <p:spPr>
          <a:xfrm>
            <a:off x="2979420" y="4191000"/>
            <a:ext cx="3185160" cy="225552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58500" y="6016079"/>
            <a:ext cx="1269132" cy="3847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4220" y="6016079"/>
            <a:ext cx="122341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amygdales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670663" y="5643154"/>
            <a:ext cx="339634" cy="372925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52456" y="5643155"/>
            <a:ext cx="304799" cy="372924"/>
          </a:xfrm>
          <a:prstGeom prst="straightConnector1">
            <a:avLst/>
          </a:prstGeom>
          <a:ln w="19050">
            <a:solidFill>
              <a:srgbClr val="00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19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atin typeface="American Typewriter"/>
                <a:cs typeface="American Typewriter"/>
              </a:rPr>
              <a:t>La </a:t>
            </a:r>
            <a:r>
              <a:rPr lang="en-US" sz="4000" dirty="0" err="1">
                <a:latin typeface="American Typewriter"/>
                <a:cs typeface="American Typewriter"/>
              </a:rPr>
              <a:t>réponse</a:t>
            </a:r>
            <a:r>
              <a:rPr lang="en-US" sz="4000" dirty="0">
                <a:latin typeface="American Typewriter"/>
                <a:cs typeface="American Typewriter"/>
              </a:rPr>
              <a:t> </a:t>
            </a:r>
            <a:r>
              <a:rPr lang="en-US" sz="4000" dirty="0" err="1">
                <a:latin typeface="American Typewriter"/>
                <a:cs typeface="American Typewriter"/>
              </a:rPr>
              <a:t>immunitaire</a:t>
            </a:r>
            <a:r>
              <a:rPr lang="en-US" sz="4000" dirty="0">
                <a:latin typeface="American Typewriter"/>
                <a:cs typeface="American Typewriter"/>
              </a:rPr>
              <a:t> </a:t>
            </a:r>
            <a:r>
              <a:rPr lang="en-US" sz="4000" dirty="0" err="1">
                <a:latin typeface="American Typewriter"/>
                <a:cs typeface="American Typewriter"/>
              </a:rPr>
              <a:t>innée</a:t>
            </a:r>
            <a:r>
              <a:rPr lang="en-US" sz="4000" dirty="0">
                <a:latin typeface="American Typewriter"/>
                <a:cs typeface="American Typewriter"/>
              </a:rPr>
              <a:t> (suite)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" y="1570107"/>
            <a:ext cx="8793480" cy="1501140"/>
          </a:xfrm>
        </p:spPr>
        <p:txBody>
          <a:bodyPr>
            <a:normAutofit/>
          </a:bodyPr>
          <a:lstStyle/>
          <a:p>
            <a:r>
              <a:rPr lang="en-US" sz="2400" dirty="0" err="1"/>
              <a:t>Lorsqu’il</a:t>
            </a:r>
            <a:r>
              <a:rPr lang="en-US" sz="2400" dirty="0"/>
              <a:t> y a de </a:t>
            </a:r>
            <a:r>
              <a:rPr lang="en-US" sz="2400" dirty="0" err="1"/>
              <a:t>l’inflammation</a:t>
            </a:r>
            <a:r>
              <a:rPr lang="en-US" sz="2400" dirty="0"/>
              <a:t>, </a:t>
            </a:r>
            <a:r>
              <a:rPr lang="en-US" sz="2400" dirty="0" err="1"/>
              <a:t>il</a:t>
            </a:r>
            <a:r>
              <a:rPr lang="en-US" sz="2400" dirty="0"/>
              <a:t> y a un augmentation de </a:t>
            </a:r>
            <a:r>
              <a:rPr lang="en-US" sz="2400" b="1" u="sng" dirty="0"/>
              <a:t>globules </a:t>
            </a:r>
            <a:r>
              <a:rPr lang="en-US" sz="2400" b="1" u="sng" dirty="0" err="1"/>
              <a:t>blancs</a:t>
            </a:r>
            <a:r>
              <a:rPr lang="en-US" sz="2400" b="1" u="sng" dirty="0"/>
              <a:t> </a:t>
            </a:r>
            <a:r>
              <a:rPr lang="en-US" sz="2400" dirty="0" err="1"/>
              <a:t>spécialisées</a:t>
            </a:r>
            <a:r>
              <a:rPr lang="en-US" sz="2400" dirty="0"/>
              <a:t> </a:t>
            </a:r>
            <a:r>
              <a:rPr lang="en-US" sz="2400" dirty="0" err="1"/>
              <a:t>nommés</a:t>
            </a:r>
            <a:r>
              <a:rPr lang="en-US" sz="2400" dirty="0"/>
              <a:t> </a:t>
            </a:r>
            <a:r>
              <a:rPr lang="en-US" sz="2400" b="1" u="sng" dirty="0"/>
              <a:t>phagocytes</a:t>
            </a:r>
            <a:r>
              <a:rPr lang="en-US" sz="2400" dirty="0"/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7" t="11946" r="2953" b="8039"/>
          <a:stretch/>
        </p:blipFill>
        <p:spPr>
          <a:xfrm>
            <a:off x="2917203" y="2522607"/>
            <a:ext cx="2910840" cy="3185160"/>
          </a:xfrm>
          <a:prstGeom prst="rect">
            <a:avLst/>
          </a:prstGeom>
          <a:ln>
            <a:solidFill>
              <a:srgbClr val="0033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871483" y="4747647"/>
            <a:ext cx="143256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740140" y="4637693"/>
            <a:ext cx="1561646" cy="67710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85860" y="4637693"/>
            <a:ext cx="156164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globule blanc,</a:t>
            </a:r>
          </a:p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phagocyte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709683" y="3844597"/>
            <a:ext cx="354103" cy="5644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759776" y="4134326"/>
            <a:ext cx="1038299" cy="3847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05496" y="4134326"/>
            <a:ext cx="9925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Bactérie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14173" y="5936367"/>
            <a:ext cx="4675633" cy="417790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159894" y="5936367"/>
            <a:ext cx="476765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Globule blanc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d’attaquer</a:t>
            </a:r>
            <a:r>
              <a:rPr lang="en-US" sz="19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19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bactéries</a:t>
            </a:r>
            <a:endParaRPr lang="en-US" sz="19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11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merican Typewriter"/>
                <a:cs typeface="American Typewriter"/>
              </a:rPr>
              <a:t>La </a:t>
            </a:r>
            <a:r>
              <a:rPr lang="en-US" dirty="0" err="1">
                <a:latin typeface="American Typewriter"/>
                <a:cs typeface="American Typewriter"/>
              </a:rPr>
              <a:t>réponse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immunitaire</a:t>
            </a:r>
            <a:r>
              <a:rPr lang="en-US" dirty="0">
                <a:latin typeface="American Typewriter"/>
                <a:cs typeface="American Typewriter"/>
              </a:rPr>
              <a:t> </a:t>
            </a:r>
            <a:r>
              <a:rPr lang="en-US" dirty="0" err="1">
                <a:latin typeface="American Typewriter"/>
                <a:cs typeface="American Typewriter"/>
              </a:rPr>
              <a:t>acquise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084607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err="1"/>
              <a:t>une</a:t>
            </a:r>
            <a:r>
              <a:rPr lang="en-US" sz="3200" dirty="0"/>
              <a:t> </a:t>
            </a:r>
            <a:r>
              <a:rPr lang="en-US" sz="3200" dirty="0" err="1"/>
              <a:t>attaque</a:t>
            </a:r>
            <a:r>
              <a:rPr lang="en-US" sz="3200" dirty="0"/>
              <a:t> </a:t>
            </a:r>
            <a:r>
              <a:rPr lang="en-US" sz="3200" dirty="0" err="1"/>
              <a:t>très</a:t>
            </a:r>
            <a:r>
              <a:rPr lang="en-US" sz="3200" dirty="0"/>
              <a:t> </a:t>
            </a:r>
            <a:r>
              <a:rPr lang="en-US" sz="3200" dirty="0" err="1"/>
              <a:t>spécifique</a:t>
            </a:r>
            <a:r>
              <a:rPr lang="en-US" sz="3200" dirty="0"/>
              <a:t> </a:t>
            </a:r>
            <a:r>
              <a:rPr lang="en-US" sz="3200" dirty="0" err="1"/>
              <a:t>contre</a:t>
            </a:r>
            <a:r>
              <a:rPr lang="en-US" sz="3200" dirty="0"/>
              <a:t> un agent </a:t>
            </a:r>
            <a:r>
              <a:rPr lang="en-US" sz="3200" dirty="0" err="1"/>
              <a:t>pathogène</a:t>
            </a:r>
            <a:r>
              <a:rPr lang="en-US" sz="3200" dirty="0"/>
              <a:t> </a:t>
            </a:r>
            <a:r>
              <a:rPr lang="en-US" sz="3200" dirty="0" err="1"/>
              <a:t>ou</a:t>
            </a:r>
            <a:r>
              <a:rPr lang="en-US" sz="3200" dirty="0"/>
              <a:t> un </a:t>
            </a:r>
            <a:r>
              <a:rPr lang="en-US" sz="3200" b="1" u="sng" dirty="0" err="1"/>
              <a:t>antigène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>
                <a:sym typeface="Wingdings"/>
              </a:rPr>
              <a:t>plusieurs</a:t>
            </a:r>
            <a:r>
              <a:rPr lang="en-US" sz="3200" dirty="0">
                <a:sym typeface="Wingdings"/>
              </a:rPr>
              <a:t> types de globules blanc </a:t>
            </a:r>
            <a:r>
              <a:rPr lang="en-US" sz="3200" dirty="0" err="1">
                <a:sym typeface="Wingdings"/>
              </a:rPr>
              <a:t>sont</a:t>
            </a:r>
            <a:r>
              <a:rPr lang="en-US" sz="3200" dirty="0">
                <a:sym typeface="Wingdings"/>
              </a:rPr>
              <a:t> </a:t>
            </a:r>
            <a:r>
              <a:rPr lang="en-US" sz="3200" dirty="0" err="1">
                <a:sym typeface="Wingdings"/>
              </a:rPr>
              <a:t>impliqués</a:t>
            </a:r>
            <a:endParaRPr lang="en-US" sz="3200" dirty="0">
              <a:sym typeface="Wingding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/>
              </a:rPr>
              <a:t>Les lymphocytes 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/>
              </a:rPr>
              <a:t>Les lymphocyte T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>
                <a:sym typeface="Wingdings"/>
              </a:rPr>
              <a:t>Les lymphocytes T </a:t>
            </a:r>
            <a:r>
              <a:rPr lang="en-US" sz="2600" dirty="0" err="1">
                <a:sym typeface="Wingdings"/>
              </a:rPr>
              <a:t>auxiliaires</a:t>
            </a:r>
            <a:endParaRPr lang="en-US" sz="2600" dirty="0">
              <a:sym typeface="Wingdings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600" dirty="0">
                <a:sym typeface="Wingdings"/>
              </a:rPr>
              <a:t>Les lymphocytes T </a:t>
            </a:r>
            <a:r>
              <a:rPr lang="en-US" sz="2600" dirty="0" err="1">
                <a:sym typeface="Wingdings"/>
              </a:rPr>
              <a:t>cytotoxiques</a:t>
            </a:r>
            <a:endParaRPr lang="en-US" sz="2600" dirty="0">
              <a:sym typeface="Wingdings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>
                <a:sym typeface="Wingdings"/>
              </a:rPr>
              <a:t>Les cellules B à memoire.</a:t>
            </a:r>
          </a:p>
          <a:p>
            <a:pPr marL="68580" indent="0">
              <a:buNone/>
            </a:pPr>
            <a:endParaRPr lang="en-US" sz="3200" b="1" i="1" u="sng" dirty="0">
              <a:sym typeface="Wingdings"/>
            </a:endParaRPr>
          </a:p>
          <a:p>
            <a:pPr marL="68580" indent="0">
              <a:buNone/>
            </a:pP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72165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2917</TotalTime>
  <Words>454</Words>
  <Application>Microsoft Macintosh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American Typewriter</vt:lpstr>
      <vt:lpstr>Face Your Fears</vt:lpstr>
      <vt:lpstr>Gill Sans MT</vt:lpstr>
      <vt:lpstr>Gretoon</vt:lpstr>
      <vt:lpstr>Times New Roman</vt:lpstr>
      <vt:lpstr>Wingdings</vt:lpstr>
      <vt:lpstr>Wingdings 3</vt:lpstr>
      <vt:lpstr>Urban Pop</vt:lpstr>
      <vt:lpstr>Le système immunitaire</vt:lpstr>
      <vt:lpstr>LE système immunitaire</vt:lpstr>
      <vt:lpstr>Des Antigènes</vt:lpstr>
      <vt:lpstr>Agents Pathogènes</vt:lpstr>
      <vt:lpstr>La transmission des maladies infectieuses</vt:lpstr>
      <vt:lpstr>Première ligne de défense</vt:lpstr>
      <vt:lpstr>Deuxième ligne de défence, La réponse immunitaire innée</vt:lpstr>
      <vt:lpstr>La réponse immunitaire innée (suite)</vt:lpstr>
      <vt:lpstr>La réponse immunitaire acquise</vt:lpstr>
      <vt:lpstr>PowerPoint Presentation</vt:lpstr>
      <vt:lpstr>Les lymphocytes T</vt:lpstr>
      <vt:lpstr>L’immunité active</vt:lpstr>
      <vt:lpstr>Récapitulons!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Immune System</dc:title>
  <dc:creator>Microsoft Office User</dc:creator>
  <cp:lastModifiedBy>Microsoft Office User</cp:lastModifiedBy>
  <cp:revision>69</cp:revision>
  <dcterms:created xsi:type="dcterms:W3CDTF">2011-11-21T23:16:29Z</dcterms:created>
  <dcterms:modified xsi:type="dcterms:W3CDTF">2019-09-18T22:22:46Z</dcterms:modified>
</cp:coreProperties>
</file>